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8" r:id="rId3"/>
    <p:sldId id="336" r:id="rId4"/>
    <p:sldId id="309" r:id="rId5"/>
    <p:sldId id="319" r:id="rId6"/>
    <p:sldId id="317" r:id="rId7"/>
    <p:sldId id="323" r:id="rId8"/>
    <p:sldId id="320" r:id="rId9"/>
    <p:sldId id="326" r:id="rId10"/>
    <p:sldId id="328" r:id="rId11"/>
    <p:sldId id="329" r:id="rId12"/>
    <p:sldId id="325" r:id="rId13"/>
    <p:sldId id="330" r:id="rId14"/>
    <p:sldId id="334" r:id="rId15"/>
    <p:sldId id="335" r:id="rId16"/>
    <p:sldId id="333" r:id="rId17"/>
    <p:sldId id="284" r:id="rId18"/>
    <p:sldId id="321" r:id="rId19"/>
    <p:sldId id="332" r:id="rId20"/>
    <p:sldId id="33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4" autoAdjust="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ions_Clubs_International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en.wikipedia.org/wiki/File:Lions_Clubs_International_logo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D56A7-A4E3-4EB5-A93C-943EFE14F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464" y="800099"/>
            <a:ext cx="9688286" cy="3816045"/>
          </a:xfrm>
        </p:spPr>
        <p:txBody>
          <a:bodyPr>
            <a:normAutofit fontScale="90000"/>
          </a:bodyPr>
          <a:lstStyle/>
          <a:p>
            <a:r>
              <a:rPr lang="en-CA" sz="4000" b="1" i="1" dirty="0" smtClean="0">
                <a:solidFill>
                  <a:srgbClr val="FFC000"/>
                </a:solidFill>
              </a:rPr>
              <a:t>A-16  webinar</a:t>
            </a:r>
            <a:r>
              <a:rPr lang="en-CA" sz="3600" b="1" u="sng" dirty="0" smtClean="0">
                <a:solidFill>
                  <a:srgbClr val="FFC000"/>
                </a:solidFill>
                <a:latin typeface="Arial Rounded MT Bold" pitchFamily="34" charset="0"/>
              </a:rPr>
              <a:t/>
            </a:r>
            <a:br>
              <a:rPr lang="en-CA" sz="3600" b="1" u="sng" dirty="0" smtClean="0">
                <a:solidFill>
                  <a:srgbClr val="FFC000"/>
                </a:solidFill>
                <a:latin typeface="Arial Rounded MT Bold" pitchFamily="34" charset="0"/>
              </a:rPr>
            </a:br>
            <a:r>
              <a:rPr lang="en-CA" b="1" u="sng" dirty="0" smtClean="0">
                <a:solidFill>
                  <a:srgbClr val="FFC000"/>
                </a:solidFill>
              </a:rPr>
              <a:t/>
            </a:r>
            <a:br>
              <a:rPr lang="en-CA" b="1" u="sng" dirty="0" smtClean="0">
                <a:solidFill>
                  <a:srgbClr val="FFC000"/>
                </a:solidFill>
              </a:rPr>
            </a:br>
            <a:r>
              <a:rPr lang="en-CA" sz="5300" b="1" u="sng" cap="none" dirty="0" smtClean="0">
                <a:solidFill>
                  <a:srgbClr val="FFC000"/>
                </a:solidFill>
              </a:rPr>
              <a:t>Using</a:t>
            </a:r>
            <a:r>
              <a:rPr lang="en-CA" sz="5300" b="1" u="sng" dirty="0" smtClean="0">
                <a:solidFill>
                  <a:srgbClr val="FFC000"/>
                </a:solidFill>
              </a:rPr>
              <a:t> </a:t>
            </a:r>
            <a:r>
              <a:rPr lang="en-CA" sz="5300" b="1" u="sng" cap="none" dirty="0" err="1" smtClean="0">
                <a:solidFill>
                  <a:srgbClr val="FFC000"/>
                </a:solidFill>
              </a:rPr>
              <a:t>MyLION</a:t>
            </a:r>
            <a:r>
              <a:rPr lang="en-CA" sz="5300" b="1" u="sng" dirty="0" smtClean="0">
                <a:solidFill>
                  <a:srgbClr val="FFC000"/>
                </a:solidFill>
              </a:rPr>
              <a:t/>
            </a:r>
            <a:br>
              <a:rPr lang="en-CA" sz="5300" b="1" u="sng" dirty="0" smtClean="0">
                <a:solidFill>
                  <a:srgbClr val="FFC000"/>
                </a:solidFill>
              </a:rPr>
            </a:br>
            <a:r>
              <a:rPr lang="en-CA" sz="5300" b="1" u="sng" cap="none" dirty="0" smtClean="0">
                <a:solidFill>
                  <a:srgbClr val="FFC000"/>
                </a:solidFill>
              </a:rPr>
              <a:t>To </a:t>
            </a:r>
            <a:r>
              <a:rPr lang="en-CA" sz="5300" b="1" i="1" u="sng" cap="none" dirty="0" smtClean="0">
                <a:solidFill>
                  <a:srgbClr val="FFC000"/>
                </a:solidFill>
              </a:rPr>
              <a:t>Promote</a:t>
            </a:r>
            <a:r>
              <a:rPr lang="en-CA" sz="5300" b="1" u="sng" cap="none" dirty="0" smtClean="0">
                <a:solidFill>
                  <a:srgbClr val="FFC000"/>
                </a:solidFill>
              </a:rPr>
              <a:t> and </a:t>
            </a:r>
            <a:r>
              <a:rPr lang="en-CA" sz="5300" b="1" i="1" u="sng" cap="none" dirty="0" smtClean="0">
                <a:solidFill>
                  <a:srgbClr val="FFC000"/>
                </a:solidFill>
              </a:rPr>
              <a:t>Report</a:t>
            </a:r>
            <a:r>
              <a:rPr lang="en-CA" sz="5300" b="1" u="sng" cap="none" dirty="0" smtClean="0">
                <a:solidFill>
                  <a:srgbClr val="FFC000"/>
                </a:solidFill>
              </a:rPr>
              <a:t/>
            </a:r>
            <a:br>
              <a:rPr lang="en-CA" sz="5300" b="1" u="sng" cap="none" dirty="0" smtClean="0">
                <a:solidFill>
                  <a:srgbClr val="FFC000"/>
                </a:solidFill>
              </a:rPr>
            </a:br>
            <a:r>
              <a:rPr lang="en-CA" sz="5300" b="1" u="sng" cap="none" dirty="0" smtClean="0">
                <a:solidFill>
                  <a:srgbClr val="FFC000"/>
                </a:solidFill>
              </a:rPr>
              <a:t>Club Service Activities </a:t>
            </a:r>
            <a:r>
              <a:rPr lang="en-CA" b="1" u="sng" cap="none" dirty="0" smtClean="0">
                <a:solidFill>
                  <a:srgbClr val="FFFF00"/>
                </a:solidFill>
              </a:rPr>
              <a:t/>
            </a:r>
            <a:br>
              <a:rPr lang="en-CA" b="1" u="sng" cap="none" dirty="0" smtClean="0">
                <a:solidFill>
                  <a:srgbClr val="FFFF00"/>
                </a:solidFill>
              </a:rPr>
            </a:br>
            <a:endParaRPr lang="en-CA" b="1" u="sng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147B20-A239-4D17-A541-52A4212E7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6070" y="4171951"/>
            <a:ext cx="6610351" cy="2359478"/>
          </a:xfrm>
        </p:spPr>
        <p:txBody>
          <a:bodyPr>
            <a:normAutofit/>
          </a:bodyPr>
          <a:lstStyle/>
          <a:p>
            <a:r>
              <a:rPr lang="en-CA" sz="2800" b="1" cap="none" dirty="0" smtClean="0">
                <a:solidFill>
                  <a:srgbClr val="FFFF00"/>
                </a:solidFill>
              </a:rPr>
              <a:t>Presenter: PCC Tim Cheung</a:t>
            </a:r>
          </a:p>
          <a:p>
            <a:r>
              <a:rPr lang="en-CA" sz="2800" b="1" cap="none" dirty="0" smtClean="0">
                <a:solidFill>
                  <a:srgbClr val="FFFF00"/>
                </a:solidFill>
              </a:rPr>
              <a:t>Moderator: Lion Veronica (Ronnie) </a:t>
            </a:r>
            <a:r>
              <a:rPr lang="en-CA" sz="2800" b="1" cap="none" dirty="0" err="1" smtClean="0">
                <a:solidFill>
                  <a:srgbClr val="FFFF00"/>
                </a:solidFill>
              </a:rPr>
              <a:t>Wickens</a:t>
            </a:r>
            <a:endParaRPr lang="en-CA" sz="2800" b="1" cap="none" dirty="0" smtClean="0">
              <a:solidFill>
                <a:srgbClr val="FFFF00"/>
              </a:solidFill>
            </a:endParaRPr>
          </a:p>
          <a:p>
            <a:r>
              <a:rPr lang="en-CA" sz="2800" b="1" cap="none" dirty="0" smtClean="0">
                <a:solidFill>
                  <a:srgbClr val="FFFF00"/>
                </a:solidFill>
              </a:rPr>
              <a:t>Lion Megan Bennett</a:t>
            </a:r>
          </a:p>
          <a:p>
            <a:r>
              <a:rPr lang="en-CA" sz="2400" cap="none" dirty="0" smtClean="0">
                <a:solidFill>
                  <a:srgbClr val="FFFF00"/>
                </a:solidFill>
              </a:rPr>
              <a:t>February 16, 2021</a:t>
            </a:r>
          </a:p>
          <a:p>
            <a:endParaRPr lang="en-CA" dirty="0">
              <a:solidFill>
                <a:srgbClr val="FFFF00"/>
              </a:solidFill>
            </a:endParaRPr>
          </a:p>
          <a:p>
            <a:endParaRPr lang="en-CA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90368" y="768809"/>
            <a:ext cx="1713623" cy="16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8449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22867"/>
            <a:ext cx="1663700" cy="41063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CA" sz="3600" dirty="0" smtClean="0">
                <a:solidFill>
                  <a:srgbClr val="FFC000"/>
                </a:solidFill>
              </a:rPr>
              <a:t>Sign-in</a:t>
            </a:r>
          </a:p>
          <a:p>
            <a:pPr>
              <a:buNone/>
            </a:pPr>
            <a:r>
              <a:rPr lang="en-CA" sz="3600" dirty="0" smtClean="0">
                <a:solidFill>
                  <a:srgbClr val="FFC000"/>
                </a:solidFill>
              </a:rPr>
              <a:t>Screens</a:t>
            </a:r>
          </a:p>
          <a:p>
            <a:pPr>
              <a:buNone/>
            </a:pPr>
            <a:r>
              <a:rPr lang="en-CA" sz="3600" dirty="0" smtClean="0">
                <a:solidFill>
                  <a:srgbClr val="FFC000"/>
                </a:solidFill>
              </a:rPr>
              <a:t>Using</a:t>
            </a:r>
          </a:p>
          <a:p>
            <a:pPr>
              <a:buNone/>
            </a:pPr>
            <a:r>
              <a:rPr lang="en-CA" sz="3600" dirty="0" smtClean="0">
                <a:solidFill>
                  <a:srgbClr val="FFC000"/>
                </a:solidFill>
              </a:rPr>
              <a:t>An </a:t>
            </a:r>
            <a:r>
              <a:rPr lang="en-CA" sz="3600" dirty="0" err="1" smtClean="0">
                <a:solidFill>
                  <a:srgbClr val="FFC000"/>
                </a:solidFill>
              </a:rPr>
              <a:t>iPad</a:t>
            </a:r>
            <a:endParaRPr lang="en-CA" sz="36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82801" y="363021"/>
            <a:ext cx="7366000" cy="5553363"/>
            <a:chOff x="2590800" y="580736"/>
            <a:chExt cx="7366000" cy="5553363"/>
          </a:xfrm>
        </p:grpSpPr>
        <p:pic>
          <p:nvPicPr>
            <p:cNvPr id="6" name="Picture 5" descr="IMG_232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0800" y="609599"/>
              <a:ext cx="7366000" cy="55245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162300" y="1689100"/>
              <a:ext cx="16891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Oval 6"/>
            <p:cNvSpPr/>
            <p:nvPr/>
          </p:nvSpPr>
          <p:spPr>
            <a:xfrm>
              <a:off x="5489864" y="580736"/>
              <a:ext cx="16891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43201" y="725714"/>
            <a:ext cx="7683995" cy="5707537"/>
            <a:chOff x="1438564" y="548121"/>
            <a:chExt cx="7885545" cy="5914159"/>
          </a:xfrm>
        </p:grpSpPr>
        <p:pic>
          <p:nvPicPr>
            <p:cNvPr id="10" name="Picture 9" descr="IMG_232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8564" y="548121"/>
              <a:ext cx="7885545" cy="5914159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2379519" y="2288309"/>
              <a:ext cx="1610590" cy="5934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15658" y="1291771"/>
            <a:ext cx="7227454" cy="5386449"/>
            <a:chOff x="3715658" y="1291771"/>
            <a:chExt cx="7227454" cy="5386449"/>
          </a:xfrm>
        </p:grpSpPr>
        <p:pic>
          <p:nvPicPr>
            <p:cNvPr id="16" name="Picture 15" descr="IMG_2326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5658" y="1291771"/>
              <a:ext cx="7227454" cy="5386449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4871075" y="4145777"/>
              <a:ext cx="2409504" cy="92357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943" y="211668"/>
            <a:ext cx="5598886" cy="76078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CA" sz="3600" dirty="0" smtClean="0">
                <a:solidFill>
                  <a:srgbClr val="FFC000"/>
                </a:solidFill>
              </a:rPr>
              <a:t>Sign-in Screens Using a Laptop</a:t>
            </a:r>
            <a:endParaRPr lang="en-CA" sz="36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851" y="822779"/>
            <a:ext cx="10197228" cy="573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381000" y="1529766"/>
            <a:ext cx="11440695" cy="4522367"/>
            <a:chOff x="419100" y="1276351"/>
            <a:chExt cx="11440695" cy="452236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/>
            <a:srcRect r="8834" b="35903"/>
            <a:stretch>
              <a:fillRect/>
            </a:stretch>
          </p:blipFill>
          <p:spPr bwMode="auto">
            <a:xfrm>
              <a:off x="419100" y="1276351"/>
              <a:ext cx="11440695" cy="4522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1295400" y="1333500"/>
              <a:ext cx="1866900" cy="914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Oval 18"/>
            <p:cNvSpPr/>
            <p:nvPr/>
          </p:nvSpPr>
          <p:spPr>
            <a:xfrm>
              <a:off x="6953250" y="2400300"/>
              <a:ext cx="1866900" cy="914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00807" y="1047750"/>
            <a:ext cx="9786294" cy="5502104"/>
            <a:chOff x="1300807" y="1047750"/>
            <a:chExt cx="9786294" cy="550210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0807" y="1047750"/>
              <a:ext cx="9786294" cy="550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1"/>
            <p:cNvSpPr/>
            <p:nvPr/>
          </p:nvSpPr>
          <p:spPr>
            <a:xfrm>
              <a:off x="3670925" y="3745727"/>
              <a:ext cx="2409504" cy="92357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492529" y="356559"/>
            <a:ext cx="1377724" cy="1306286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contrast="-20000"/>
          </a:blip>
          <a:srcRect/>
          <a:stretch>
            <a:fillRect/>
          </a:stretch>
        </p:blipFill>
        <p:spPr bwMode="auto">
          <a:xfrm>
            <a:off x="430296" y="762000"/>
            <a:ext cx="1030049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933450"/>
            <a:ext cx="9312276" cy="56768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CA" sz="4400" dirty="0" smtClean="0">
                <a:solidFill>
                  <a:srgbClr val="FFC000"/>
                </a:solidFill>
              </a:rPr>
              <a:t>Let’s go to a live demonstration on:</a:t>
            </a:r>
          </a:p>
          <a:p>
            <a:pPr marL="120015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CA" sz="4000" b="1" dirty="0" smtClean="0"/>
              <a:t>Creating a  future  service  activity</a:t>
            </a:r>
          </a:p>
          <a:p>
            <a:pPr marL="120015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CA" sz="4000" b="1" dirty="0" smtClean="0"/>
              <a:t>Reporting a past service activity</a:t>
            </a:r>
          </a:p>
          <a:p>
            <a:pPr marL="120015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CA" sz="4000" b="1" dirty="0" smtClean="0"/>
              <a:t>What can you see in the Metrics</a:t>
            </a:r>
            <a:endParaRPr lang="en-CA" sz="4000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en-CA" sz="40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972" y="213014"/>
            <a:ext cx="9312276" cy="5676899"/>
          </a:xfrm>
        </p:spPr>
        <p:txBody>
          <a:bodyPr>
            <a:normAutofit/>
          </a:bodyPr>
          <a:lstStyle/>
          <a:p>
            <a:pPr marL="1200150" lvl="1" indent="-742950">
              <a:lnSpc>
                <a:spcPct val="150000"/>
              </a:lnSpc>
              <a:buNone/>
            </a:pPr>
            <a:r>
              <a:rPr lang="en-CA" sz="4000" b="1" dirty="0" smtClean="0"/>
              <a:t>	</a:t>
            </a:r>
            <a:r>
              <a:rPr lang="en-CA" sz="5400" b="1" dirty="0" smtClean="0"/>
              <a:t>	Live Demo</a:t>
            </a:r>
            <a:endParaRPr lang="en-CA" sz="54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018" y="642504"/>
            <a:ext cx="9606685" cy="56768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en-CA" sz="4300" u="sng" dirty="0" smtClean="0">
                <a:solidFill>
                  <a:srgbClr val="FFC000"/>
                </a:solidFill>
              </a:rPr>
              <a:t>Introducing the A-16 </a:t>
            </a:r>
            <a:r>
              <a:rPr lang="en-CA" sz="4300" u="sng" dirty="0" err="1" smtClean="0">
                <a:solidFill>
                  <a:srgbClr val="FFC000"/>
                </a:solidFill>
              </a:rPr>
              <a:t>MyLION</a:t>
            </a:r>
            <a:r>
              <a:rPr lang="en-CA" sz="4300" u="sng" dirty="0" smtClean="0">
                <a:solidFill>
                  <a:srgbClr val="FFC000"/>
                </a:solidFill>
              </a:rPr>
              <a:t> support team</a:t>
            </a:r>
            <a:r>
              <a:rPr lang="en-CA" sz="4300" dirty="0" smtClean="0">
                <a:solidFill>
                  <a:srgbClr val="FFC000"/>
                </a:solidFill>
              </a:rPr>
              <a:t>:</a:t>
            </a:r>
          </a:p>
          <a:p>
            <a:pPr marL="1200150" lvl="1" indent="-742950">
              <a:lnSpc>
                <a:spcPct val="150000"/>
              </a:lnSpc>
              <a:buNone/>
            </a:pPr>
            <a:r>
              <a:rPr lang="en-CA" sz="3500" dirty="0" smtClean="0"/>
              <a:t>	Lion Veronica </a:t>
            </a:r>
            <a:r>
              <a:rPr lang="en-CA" sz="3500" dirty="0" err="1" smtClean="0"/>
              <a:t>Wickens</a:t>
            </a:r>
            <a:r>
              <a:rPr lang="en-CA" sz="3500" dirty="0" smtClean="0"/>
              <a:t> of </a:t>
            </a:r>
            <a:r>
              <a:rPr lang="en-CA" sz="3500" dirty="0" err="1" smtClean="0"/>
              <a:t>Omemee</a:t>
            </a:r>
            <a:r>
              <a:rPr lang="en-CA" sz="3500" dirty="0" smtClean="0"/>
              <a:t> </a:t>
            </a:r>
          </a:p>
          <a:p>
            <a:pPr marL="2457450" lvl="4" indent="-742950">
              <a:lnSpc>
                <a:spcPct val="150000"/>
              </a:lnSpc>
              <a:buFont typeface="Wingdings" pitchFamily="2" charset="2"/>
              <a:buChar char="Ø"/>
            </a:pPr>
            <a:r>
              <a:rPr lang="en-CA" sz="3000" dirty="0" smtClean="0">
                <a:solidFill>
                  <a:srgbClr val="FFC000"/>
                </a:solidFill>
              </a:rPr>
              <a:t>Email: vjwickens@gmail.com</a:t>
            </a:r>
          </a:p>
          <a:p>
            <a:pPr marL="1200150" lvl="1" indent="-742950">
              <a:lnSpc>
                <a:spcPct val="150000"/>
              </a:lnSpc>
              <a:buNone/>
            </a:pPr>
            <a:r>
              <a:rPr lang="en-CA" sz="3500" dirty="0" smtClean="0"/>
              <a:t>	Lion Megan Bennett of Newmarket</a:t>
            </a:r>
          </a:p>
          <a:p>
            <a:pPr marL="2457450" lvl="4" indent="-742950">
              <a:lnSpc>
                <a:spcPct val="150000"/>
              </a:lnSpc>
              <a:buFont typeface="Wingdings" pitchFamily="2" charset="2"/>
              <a:buChar char="Ø"/>
            </a:pPr>
            <a:r>
              <a:rPr lang="en-CA" sz="3000" dirty="0" smtClean="0">
                <a:solidFill>
                  <a:srgbClr val="FFC000"/>
                </a:solidFill>
              </a:rPr>
              <a:t>Email: mbennett@lionsa16.com</a:t>
            </a:r>
          </a:p>
          <a:p>
            <a:pPr marL="1200150" lvl="1" indent="-742950">
              <a:lnSpc>
                <a:spcPct val="150000"/>
              </a:lnSpc>
              <a:buNone/>
            </a:pPr>
            <a:r>
              <a:rPr lang="en-CA" sz="3500" dirty="0" smtClean="0"/>
              <a:t>	Lion Tim Cheung of Angus Glen</a:t>
            </a:r>
          </a:p>
          <a:p>
            <a:pPr marL="2457450" lvl="4" indent="-742950">
              <a:lnSpc>
                <a:spcPct val="150000"/>
              </a:lnSpc>
              <a:buFont typeface="Wingdings" pitchFamily="2" charset="2"/>
              <a:buChar char="Ø"/>
            </a:pPr>
            <a:r>
              <a:rPr lang="en-CA" sz="3000" dirty="0" smtClean="0">
                <a:solidFill>
                  <a:srgbClr val="FFC000"/>
                </a:solidFill>
              </a:rPr>
              <a:t>Email: tcheung@lionsa16.com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492529" y="356559"/>
            <a:ext cx="1377724" cy="1306286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contrast="-20000"/>
          </a:blip>
          <a:srcRect/>
          <a:stretch>
            <a:fillRect/>
          </a:stretch>
        </p:blipFill>
        <p:spPr bwMode="auto">
          <a:xfrm>
            <a:off x="800100" y="969912"/>
            <a:ext cx="9930690" cy="558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19149" y="211668"/>
            <a:ext cx="5102679" cy="760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 Lions Apps available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76DB2-4EDE-4868-ABC7-D5A2FA96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84" y="2854098"/>
            <a:ext cx="8220650" cy="1456267"/>
          </a:xfrm>
        </p:spPr>
        <p:txBody>
          <a:bodyPr>
            <a:normAutofit/>
          </a:bodyPr>
          <a:lstStyle/>
          <a:p>
            <a:r>
              <a:rPr lang="en-CA" sz="6600" b="1" i="1" cap="none" dirty="0" smtClean="0">
                <a:solidFill>
                  <a:srgbClr val="FFC000"/>
                </a:solidFill>
              </a:rPr>
              <a:t>Questions / Comments</a:t>
            </a:r>
            <a:endParaRPr lang="en-CA" sz="6600" b="1" i="1" cap="none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7BC2B8-8E83-4FD9-8422-A2D4E7DB8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228761" y="1131313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77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b="1" dirty="0" smtClean="0"/>
              <a:t>Session objectives:</a:t>
            </a:r>
            <a:endParaRPr lang="en-CA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816" y="1815496"/>
            <a:ext cx="10131425" cy="4405690"/>
          </a:xfrm>
        </p:spPr>
        <p:txBody>
          <a:bodyPr>
            <a:normAutofit lnSpcReduction="10000"/>
          </a:bodyPr>
          <a:lstStyle/>
          <a:p>
            <a:r>
              <a:rPr lang="en-CA" sz="4000" dirty="0" smtClean="0">
                <a:solidFill>
                  <a:srgbClr val="FFC000"/>
                </a:solidFill>
              </a:rPr>
              <a:t>To demonstrate the processes in</a:t>
            </a:r>
          </a:p>
          <a:p>
            <a:pPr lvl="1">
              <a:buFont typeface="Wingdings" pitchFamily="2" charset="2"/>
              <a:buChar char="Ø"/>
            </a:pPr>
            <a:r>
              <a:rPr lang="en-CA" sz="3800" dirty="0" smtClean="0">
                <a:solidFill>
                  <a:srgbClr val="FFC000"/>
                </a:solidFill>
              </a:rPr>
              <a:t> creating/promoting/reporting Club service activities with </a:t>
            </a:r>
            <a:r>
              <a:rPr lang="en-CA" sz="3800" dirty="0" err="1" smtClean="0">
                <a:solidFill>
                  <a:srgbClr val="FFC000"/>
                </a:solidFill>
              </a:rPr>
              <a:t>MyLION</a:t>
            </a:r>
            <a:r>
              <a:rPr lang="en-CA" sz="3800" dirty="0" smtClean="0">
                <a:solidFill>
                  <a:srgbClr val="FFC000"/>
                </a:solidFill>
              </a:rPr>
              <a:t>;</a:t>
            </a:r>
          </a:p>
          <a:p>
            <a:r>
              <a:rPr lang="en-CA" sz="4000" dirty="0" smtClean="0">
                <a:solidFill>
                  <a:srgbClr val="FFC000"/>
                </a:solidFill>
              </a:rPr>
              <a:t>To show the information available in </a:t>
            </a:r>
            <a:r>
              <a:rPr lang="en-CA" sz="4000" dirty="0" err="1" smtClean="0">
                <a:solidFill>
                  <a:srgbClr val="FFC000"/>
                </a:solidFill>
              </a:rPr>
              <a:t>MyLION</a:t>
            </a:r>
            <a:r>
              <a:rPr lang="en-CA" sz="4000" dirty="0" smtClean="0">
                <a:solidFill>
                  <a:srgbClr val="FFC000"/>
                </a:solidFill>
              </a:rPr>
              <a:t> Metrics and the importance of it;</a:t>
            </a:r>
            <a:endParaRPr lang="en-CA" sz="3800" dirty="0" smtClean="0">
              <a:solidFill>
                <a:srgbClr val="FFC000"/>
              </a:solidFill>
            </a:endParaRPr>
          </a:p>
          <a:p>
            <a:r>
              <a:rPr lang="en-CA" sz="4000" dirty="0" smtClean="0">
                <a:solidFill>
                  <a:srgbClr val="FFC000"/>
                </a:solidFill>
              </a:rPr>
              <a:t>To enable you as Club Officers to use </a:t>
            </a:r>
            <a:r>
              <a:rPr lang="en-CA" sz="4000" dirty="0" err="1" smtClean="0">
                <a:solidFill>
                  <a:srgbClr val="FFC000"/>
                </a:solidFill>
              </a:rPr>
              <a:t>MyLION</a:t>
            </a:r>
            <a:r>
              <a:rPr lang="en-CA" sz="4000" dirty="0" smtClean="0">
                <a:solidFill>
                  <a:srgbClr val="FFC000"/>
                </a:solidFill>
              </a:rPr>
              <a:t> to plan/promote/report Club service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76DB2-4EDE-4868-ABC7-D5A2FA96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2854098"/>
            <a:ext cx="8414234" cy="1456267"/>
          </a:xfrm>
        </p:spPr>
        <p:txBody>
          <a:bodyPr>
            <a:normAutofit/>
          </a:bodyPr>
          <a:lstStyle/>
          <a:p>
            <a:pPr algn="ctr"/>
            <a:r>
              <a:rPr lang="en-CA" sz="6600" b="1" i="1" cap="none" dirty="0" smtClean="0">
                <a:solidFill>
                  <a:srgbClr val="FFC000"/>
                </a:solidFill>
              </a:rPr>
              <a:t>Poll # 3</a:t>
            </a:r>
            <a:endParaRPr lang="en-CA" sz="6600" b="1" i="1" cap="none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7BC2B8-8E83-4FD9-8422-A2D4E7DB8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571661" y="1112263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77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b="1" cap="none" dirty="0" smtClean="0"/>
              <a:t>Some notes to observe:</a:t>
            </a:r>
            <a:endParaRPr lang="en-CA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551708"/>
            <a:ext cx="10731136" cy="4151911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Font typeface="+mj-lt"/>
              <a:buAutoNum type="arabicPeriod"/>
            </a:pPr>
            <a:endParaRPr lang="en-CA" sz="4000" dirty="0" smtClean="0">
              <a:solidFill>
                <a:srgbClr val="FFC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CA" sz="4000" dirty="0" smtClean="0">
                <a:solidFill>
                  <a:srgbClr val="FFC000"/>
                </a:solidFill>
              </a:rPr>
              <a:t>This webinar will be recorded</a:t>
            </a:r>
            <a:endParaRPr lang="en-CA" sz="3600" dirty="0" smtClean="0">
              <a:solidFill>
                <a:srgbClr val="FFC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CA" sz="4000" dirty="0" smtClean="0">
                <a:solidFill>
                  <a:srgbClr val="FFC000"/>
                </a:solidFill>
              </a:rPr>
              <a:t>Please </a:t>
            </a:r>
            <a:r>
              <a:rPr lang="en-CA" sz="4000" dirty="0" smtClean="0">
                <a:solidFill>
                  <a:srgbClr val="FFC000"/>
                </a:solidFill>
              </a:rPr>
              <a:t>mute yourself when not speaking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4000" dirty="0" smtClean="0">
                <a:solidFill>
                  <a:srgbClr val="FFC000"/>
                </a:solidFill>
              </a:rPr>
              <a:t>You </a:t>
            </a:r>
            <a:r>
              <a:rPr lang="en-CA" sz="4000" dirty="0" smtClean="0">
                <a:solidFill>
                  <a:srgbClr val="FFC000"/>
                </a:solidFill>
              </a:rPr>
              <a:t>can ask questions, or share comments during the session via the </a:t>
            </a:r>
            <a:r>
              <a:rPr lang="en-CA" sz="3600" dirty="0" smtClean="0">
                <a:solidFill>
                  <a:srgbClr val="FFC000"/>
                </a:solidFill>
              </a:rPr>
              <a:t>“chat box”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4000" dirty="0" smtClean="0">
                <a:solidFill>
                  <a:srgbClr val="FFC000"/>
                </a:solidFill>
              </a:rPr>
              <a:t>You can “Raise Your Hand” </a:t>
            </a:r>
            <a:r>
              <a:rPr lang="en-CA" sz="4000" dirty="0" smtClean="0">
                <a:solidFill>
                  <a:srgbClr val="FFC000"/>
                </a:solidFill>
              </a:rPr>
              <a:t>for your turn to speak on your questions or comments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4000" dirty="0" smtClean="0">
                <a:solidFill>
                  <a:srgbClr val="FFC000"/>
                </a:solidFill>
              </a:rPr>
              <a:t>You </a:t>
            </a:r>
            <a:r>
              <a:rPr lang="en-CA" sz="4000" dirty="0" smtClean="0">
                <a:solidFill>
                  <a:srgbClr val="FFC000"/>
                </a:solidFill>
              </a:rPr>
              <a:t>will be asked to respond to polls. (Poll #1)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76DB2-4EDE-4868-ABC7-D5A2FA96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550" y="2835048"/>
            <a:ext cx="7614134" cy="1456267"/>
          </a:xfrm>
        </p:spPr>
        <p:txBody>
          <a:bodyPr>
            <a:normAutofit/>
          </a:bodyPr>
          <a:lstStyle/>
          <a:p>
            <a:r>
              <a:rPr lang="en-CA" sz="8000" b="1" i="1" cap="none" dirty="0" smtClean="0">
                <a:solidFill>
                  <a:srgbClr val="FFC000"/>
                </a:solidFill>
              </a:rPr>
              <a:t>  </a:t>
            </a:r>
            <a:r>
              <a:rPr lang="en-CA" sz="6600" b="1" i="1" cap="none" dirty="0" smtClean="0">
                <a:solidFill>
                  <a:srgbClr val="FFC000"/>
                </a:solidFill>
              </a:rPr>
              <a:t>Thank You </a:t>
            </a:r>
            <a:r>
              <a:rPr lang="en-CA" sz="6600" b="1" i="1" dirty="0" smtClean="0">
                <a:solidFill>
                  <a:srgbClr val="FFC000"/>
                </a:solidFill>
              </a:rPr>
              <a:t>! </a:t>
            </a:r>
            <a:endParaRPr lang="en-CA" sz="8000" b="1" i="1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7BC2B8-8E83-4FD9-8422-A2D4E7DB8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228761" y="1131313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77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436" y="2161309"/>
            <a:ext cx="7883237" cy="2660073"/>
          </a:xfrm>
        </p:spPr>
        <p:txBody>
          <a:bodyPr>
            <a:normAutofit/>
          </a:bodyPr>
          <a:lstStyle/>
          <a:p>
            <a:r>
              <a:rPr lang="en-CA" sz="4400" b="1" cap="none" dirty="0" smtClean="0">
                <a:solidFill>
                  <a:srgbClr val="FFC000"/>
                </a:solidFill>
              </a:rPr>
              <a:t>Welcome remarks </a:t>
            </a:r>
            <a:br>
              <a:rPr lang="en-CA" sz="4400" b="1" cap="none" dirty="0" smtClean="0">
                <a:solidFill>
                  <a:srgbClr val="FFC000"/>
                </a:solidFill>
              </a:rPr>
            </a:br>
            <a:r>
              <a:rPr lang="en-CA" sz="4400" b="1" cap="none" dirty="0" smtClean="0">
                <a:solidFill>
                  <a:srgbClr val="FFC000"/>
                </a:solidFill>
              </a:rPr>
              <a:t>	</a:t>
            </a:r>
            <a:r>
              <a:rPr lang="en-CA" sz="4400" b="1" cap="none" dirty="0" smtClean="0">
                <a:solidFill>
                  <a:srgbClr val="FFC000"/>
                </a:solidFill>
              </a:rPr>
              <a:t>					</a:t>
            </a:r>
            <a:br>
              <a:rPr lang="en-CA" sz="4400" b="1" cap="none" dirty="0" smtClean="0">
                <a:solidFill>
                  <a:srgbClr val="FFC000"/>
                </a:solidFill>
              </a:rPr>
            </a:br>
            <a:r>
              <a:rPr lang="en-CA" sz="4400" b="1" cap="none" dirty="0" smtClean="0">
                <a:solidFill>
                  <a:srgbClr val="FFC000"/>
                </a:solidFill>
              </a:rPr>
              <a:t>	</a:t>
            </a:r>
            <a:r>
              <a:rPr lang="en-CA" sz="4400" b="1" cap="none" dirty="0" smtClean="0">
                <a:solidFill>
                  <a:srgbClr val="FFC000"/>
                </a:solidFill>
              </a:rPr>
              <a:t>						- DG Glenn Conduit</a:t>
            </a:r>
            <a:endParaRPr lang="en-CA" sz="4400" b="1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b="1" dirty="0" smtClean="0"/>
              <a:t>Agenda</a:t>
            </a:r>
            <a:endParaRPr lang="en-CA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4" y="1864481"/>
            <a:ext cx="10795906" cy="468871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CA" sz="3600" dirty="0" smtClean="0">
                <a:solidFill>
                  <a:srgbClr val="FFC000"/>
                </a:solidFill>
              </a:rPr>
              <a:t>How to sign-in to </a:t>
            </a:r>
            <a:r>
              <a:rPr lang="en-CA" sz="3600" dirty="0" err="1" smtClean="0">
                <a:solidFill>
                  <a:srgbClr val="FFC000"/>
                </a:solidFill>
              </a:rPr>
              <a:t>MyLION</a:t>
            </a:r>
            <a:endParaRPr lang="en-CA" sz="3600" dirty="0" smtClean="0">
              <a:solidFill>
                <a:srgbClr val="FFC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CA" sz="3600" dirty="0" smtClean="0">
                <a:solidFill>
                  <a:srgbClr val="FFC000"/>
                </a:solidFill>
              </a:rPr>
              <a:t>Using </a:t>
            </a:r>
            <a:r>
              <a:rPr lang="en-CA" sz="3600" dirty="0" err="1" smtClean="0">
                <a:solidFill>
                  <a:srgbClr val="FFC000"/>
                </a:solidFill>
              </a:rPr>
              <a:t>MyLION</a:t>
            </a:r>
            <a:r>
              <a:rPr lang="en-CA" sz="3600" dirty="0" smtClean="0">
                <a:solidFill>
                  <a:srgbClr val="FFC000"/>
                </a:solidFill>
              </a:rPr>
              <a:t> to:</a:t>
            </a:r>
          </a:p>
          <a:p>
            <a:pPr lvl="1"/>
            <a:r>
              <a:rPr lang="en-CA" sz="3600" dirty="0" smtClean="0">
                <a:solidFill>
                  <a:srgbClr val="FFC000"/>
                </a:solidFill>
              </a:rPr>
              <a:t>Create/Promote Future Service Activities </a:t>
            </a:r>
          </a:p>
          <a:p>
            <a:pPr lvl="1"/>
            <a:r>
              <a:rPr lang="en-CA" sz="3600" dirty="0" smtClean="0">
                <a:solidFill>
                  <a:srgbClr val="FFC000"/>
                </a:solidFill>
              </a:rPr>
              <a:t>Report  Past  Activities</a:t>
            </a:r>
          </a:p>
          <a:p>
            <a:pPr lvl="1"/>
            <a:r>
              <a:rPr lang="en-CA" sz="3600" dirty="0" smtClean="0">
                <a:solidFill>
                  <a:srgbClr val="FFC000"/>
                </a:solidFill>
              </a:rPr>
              <a:t>Metrics – what can you see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dirty="0" smtClean="0">
                <a:solidFill>
                  <a:srgbClr val="FFC000"/>
                </a:solidFill>
              </a:rPr>
              <a:t>Other Lions apps available – Learn,  Shop, and </a:t>
            </a:r>
            <a:r>
              <a:rPr lang="en-CA" sz="3600" dirty="0" err="1" smtClean="0">
                <a:solidFill>
                  <a:srgbClr val="FFC000"/>
                </a:solidFill>
              </a:rPr>
              <a:t>MyLCI</a:t>
            </a:r>
            <a:r>
              <a:rPr lang="en-CA" sz="3600" dirty="0" smtClean="0">
                <a:solidFill>
                  <a:srgbClr val="FFC000"/>
                </a:solidFill>
              </a:rPr>
              <a:t> (optional - if we have time)</a:t>
            </a:r>
            <a:endParaRPr lang="en-CA" sz="36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b="1" dirty="0" smtClean="0"/>
              <a:t>Session  objectives:</a:t>
            </a:r>
            <a:endParaRPr lang="en-CA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109" y="1815496"/>
            <a:ext cx="9826132" cy="4405690"/>
          </a:xfrm>
        </p:spPr>
        <p:txBody>
          <a:bodyPr>
            <a:noAutofit/>
          </a:bodyPr>
          <a:lstStyle/>
          <a:p>
            <a:r>
              <a:rPr lang="en-CA" sz="3600" dirty="0" smtClean="0">
                <a:solidFill>
                  <a:srgbClr val="FFC000"/>
                </a:solidFill>
              </a:rPr>
              <a:t>To demonstrate the processes in</a:t>
            </a:r>
          </a:p>
          <a:p>
            <a:pPr lvl="1">
              <a:buNone/>
            </a:pPr>
            <a:r>
              <a:rPr lang="en-CA" sz="3600" dirty="0" smtClean="0">
                <a:solidFill>
                  <a:srgbClr val="FFC000"/>
                </a:solidFill>
              </a:rPr>
              <a:t>creating/promoting/reporting </a:t>
            </a:r>
            <a:r>
              <a:rPr lang="en-CA" sz="3600" dirty="0" smtClean="0">
                <a:solidFill>
                  <a:srgbClr val="FFC000"/>
                </a:solidFill>
              </a:rPr>
              <a:t>Club </a:t>
            </a:r>
            <a:r>
              <a:rPr lang="en-CA" sz="3600" dirty="0" smtClean="0">
                <a:solidFill>
                  <a:srgbClr val="FFC000"/>
                </a:solidFill>
              </a:rPr>
              <a:t>service</a:t>
            </a:r>
          </a:p>
          <a:p>
            <a:pPr lvl="1">
              <a:buNone/>
            </a:pPr>
            <a:r>
              <a:rPr lang="en-CA" sz="3600" dirty="0" smtClean="0">
                <a:solidFill>
                  <a:srgbClr val="FFC000"/>
                </a:solidFill>
              </a:rPr>
              <a:t>activities </a:t>
            </a:r>
            <a:r>
              <a:rPr lang="en-CA" sz="3600" dirty="0" smtClean="0">
                <a:solidFill>
                  <a:srgbClr val="FFC000"/>
                </a:solidFill>
              </a:rPr>
              <a:t>with </a:t>
            </a:r>
            <a:r>
              <a:rPr lang="en-CA" sz="3600" dirty="0" err="1" smtClean="0">
                <a:solidFill>
                  <a:srgbClr val="FFC000"/>
                </a:solidFill>
              </a:rPr>
              <a:t>MyLION</a:t>
            </a:r>
            <a:r>
              <a:rPr lang="en-CA" sz="3600" dirty="0" smtClean="0">
                <a:solidFill>
                  <a:srgbClr val="FFC000"/>
                </a:solidFill>
              </a:rPr>
              <a:t>;</a:t>
            </a:r>
          </a:p>
          <a:p>
            <a:r>
              <a:rPr lang="en-CA" sz="3600" dirty="0" smtClean="0">
                <a:solidFill>
                  <a:srgbClr val="FFC000"/>
                </a:solidFill>
              </a:rPr>
              <a:t>To show the information available in </a:t>
            </a:r>
            <a:r>
              <a:rPr lang="en-CA" sz="3600" dirty="0" err="1" smtClean="0">
                <a:solidFill>
                  <a:srgbClr val="FFC000"/>
                </a:solidFill>
              </a:rPr>
              <a:t>MyLION</a:t>
            </a:r>
            <a:r>
              <a:rPr lang="en-CA" sz="3600" dirty="0" smtClean="0">
                <a:solidFill>
                  <a:srgbClr val="FFC000"/>
                </a:solidFill>
              </a:rPr>
              <a:t> Metrics and the importance of it;</a:t>
            </a:r>
          </a:p>
          <a:p>
            <a:r>
              <a:rPr lang="en-CA" sz="3600" dirty="0" smtClean="0">
                <a:solidFill>
                  <a:srgbClr val="FFC000"/>
                </a:solidFill>
              </a:rPr>
              <a:t>To enable you as Club Officers to use </a:t>
            </a:r>
            <a:r>
              <a:rPr lang="en-CA" sz="3600" dirty="0" err="1" smtClean="0">
                <a:solidFill>
                  <a:srgbClr val="FFC000"/>
                </a:solidFill>
              </a:rPr>
              <a:t>MyLION</a:t>
            </a:r>
            <a:r>
              <a:rPr lang="en-CA" sz="3600" dirty="0" smtClean="0">
                <a:solidFill>
                  <a:srgbClr val="FFC000"/>
                </a:solidFill>
              </a:rPr>
              <a:t> to plan/promote/report Club service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b="1" cap="none" dirty="0" smtClean="0">
                <a:solidFill>
                  <a:srgbClr val="FFC000"/>
                </a:solidFill>
              </a:rPr>
              <a:t>What is </a:t>
            </a:r>
            <a:r>
              <a:rPr lang="en-CA" sz="4400" b="1" cap="none" dirty="0" err="1" smtClean="0">
                <a:solidFill>
                  <a:srgbClr val="FFC000"/>
                </a:solidFill>
              </a:rPr>
              <a:t>MyLION</a:t>
            </a:r>
            <a:r>
              <a:rPr lang="en-CA" sz="4400" b="1" dirty="0" smtClean="0">
                <a:solidFill>
                  <a:srgbClr val="FFC000"/>
                </a:solidFill>
              </a:rPr>
              <a:t>?</a:t>
            </a:r>
            <a:endParaRPr lang="en-CA" sz="4400" b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74702" y="2222500"/>
            <a:ext cx="5816598" cy="38099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CA" sz="3200" dirty="0" err="1" smtClean="0">
                <a:solidFill>
                  <a:srgbClr val="FFC000"/>
                </a:solidFill>
              </a:rPr>
              <a:t>MyLION</a:t>
            </a:r>
            <a:r>
              <a:rPr lang="en-CA" sz="3200" dirty="0" smtClean="0">
                <a:solidFill>
                  <a:srgbClr val="FFC000"/>
                </a:solidFill>
              </a:rPr>
              <a:t> is </a:t>
            </a:r>
            <a:r>
              <a:rPr lang="en-CA" sz="3200" u="sng" dirty="0" smtClean="0">
                <a:solidFill>
                  <a:srgbClr val="FFC000"/>
                </a:solidFill>
              </a:rPr>
              <a:t>the tool</a:t>
            </a:r>
            <a:r>
              <a:rPr lang="en-CA" sz="3200" dirty="0" smtClean="0">
                <a:solidFill>
                  <a:srgbClr val="FFC000"/>
                </a:solidFill>
              </a:rPr>
              <a:t> for Lions Clubs worldwide to</a:t>
            </a:r>
          </a:p>
          <a:p>
            <a:r>
              <a:rPr lang="en-CA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PLAN, INVITE</a:t>
            </a:r>
            <a:r>
              <a:rPr lang="en-CA" sz="2400" dirty="0" smtClean="0"/>
              <a:t>, and </a:t>
            </a:r>
            <a:r>
              <a:rPr lang="en-CA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SHARE</a:t>
            </a:r>
            <a:r>
              <a:rPr lang="en-CA" sz="2400" dirty="0" smtClean="0"/>
              <a:t> service activities</a:t>
            </a:r>
          </a:p>
          <a:p>
            <a:r>
              <a:rPr lang="en-CA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REPORT</a:t>
            </a:r>
            <a:r>
              <a:rPr lang="en-CA" sz="2400" dirty="0" smtClean="0"/>
              <a:t> service activities</a:t>
            </a:r>
          </a:p>
          <a:p>
            <a:r>
              <a:rPr lang="en-CA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FIND, CONNECT</a:t>
            </a:r>
            <a:r>
              <a:rPr lang="en-CA" sz="2400" dirty="0" smtClean="0"/>
              <a:t>, and </a:t>
            </a:r>
            <a:r>
              <a:rPr lang="en-CA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CHAT</a:t>
            </a:r>
            <a:r>
              <a:rPr lang="en-CA" sz="2400" dirty="0" smtClean="0"/>
              <a:t> with Lions and Leos from all over the world</a:t>
            </a:r>
          </a:p>
          <a:p>
            <a:r>
              <a:rPr lang="en-CA" sz="2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VIEW</a:t>
            </a:r>
            <a:r>
              <a:rPr lang="en-CA" sz="2400" dirty="0" smtClean="0"/>
              <a:t> key service data for your Club, District, Multiple District, and International.</a:t>
            </a:r>
            <a:endParaRPr lang="en-CA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642100" y="977900"/>
            <a:ext cx="5549900" cy="61595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r>
              <a:rPr lang="en-CA" dirty="0" smtClean="0"/>
              <a:t>			</a:t>
            </a:r>
          </a:p>
          <a:p>
            <a:pPr>
              <a:buNone/>
            </a:pPr>
            <a:endParaRPr lang="en-CA" sz="2400" dirty="0" smtClean="0"/>
          </a:p>
          <a:p>
            <a:pPr>
              <a:buNone/>
            </a:pPr>
            <a:r>
              <a:rPr lang="en-CA" sz="2400" dirty="0" smtClean="0"/>
              <a:t>		</a:t>
            </a:r>
            <a:r>
              <a:rPr lang="en-CA" sz="2600" dirty="0" smtClean="0">
                <a:solidFill>
                  <a:srgbClr val="FFFF00"/>
                </a:solidFill>
              </a:rPr>
              <a:t>Available in multiple platforms</a:t>
            </a:r>
          </a:p>
          <a:p>
            <a:pPr>
              <a:buNone/>
            </a:pPr>
            <a:r>
              <a:rPr lang="en-CA" sz="2600" dirty="0" smtClean="0">
                <a:solidFill>
                  <a:srgbClr val="FFFF00"/>
                </a:solidFill>
              </a:rPr>
              <a:t>		(PC, tablet, &amp; </a:t>
            </a:r>
            <a:r>
              <a:rPr lang="en-CA" sz="2600" dirty="0" err="1" smtClean="0">
                <a:solidFill>
                  <a:srgbClr val="FFFF00"/>
                </a:solidFill>
              </a:rPr>
              <a:t>cellphone</a:t>
            </a:r>
            <a:r>
              <a:rPr lang="en-CA" sz="2600" dirty="0" smtClean="0">
                <a:solidFill>
                  <a:srgbClr val="FFFF00"/>
                </a:solidFill>
              </a:rPr>
              <a:t>)</a:t>
            </a:r>
            <a:endParaRPr lang="en-CA" sz="24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C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  <p:pic>
        <p:nvPicPr>
          <p:cNvPr id="5" name="Picture 4" descr="IMG_2204 MyL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00" y="2171700"/>
            <a:ext cx="4114800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972" y="2278743"/>
            <a:ext cx="10131425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 b="1" cap="none" dirty="0" smtClean="0"/>
              <a:t>Have  you  used  </a:t>
            </a:r>
            <a:r>
              <a:rPr lang="en-CA" sz="4800" b="1" cap="none" dirty="0" err="1" smtClean="0"/>
              <a:t>MyLION</a:t>
            </a:r>
            <a:r>
              <a:rPr lang="en-CA" sz="4800" b="1" cap="none" dirty="0" smtClean="0"/>
              <a:t>  before ?</a:t>
            </a:r>
            <a:r>
              <a:rPr lang="en-CA" sz="4800" b="1" dirty="0" smtClean="0"/>
              <a:t/>
            </a:r>
            <a:br>
              <a:rPr lang="en-CA" sz="4800" b="1" dirty="0" smtClean="0"/>
            </a:br>
            <a:r>
              <a:rPr lang="en-CA" sz="4800" b="1" dirty="0" smtClean="0"/>
              <a:t/>
            </a:r>
            <a:br>
              <a:rPr lang="en-CA" sz="4800" b="1" dirty="0" smtClean="0"/>
            </a:br>
            <a:r>
              <a:rPr lang="en-CA" sz="4800" b="1" dirty="0" smtClean="0"/>
              <a:t>(Let’s  launch  poll #2)</a:t>
            </a:r>
            <a:endParaRPr lang="en-CA" sz="4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66700"/>
            <a:ext cx="10131425" cy="1456267"/>
          </a:xfrm>
        </p:spPr>
        <p:txBody>
          <a:bodyPr>
            <a:normAutofit/>
          </a:bodyPr>
          <a:lstStyle/>
          <a:p>
            <a:r>
              <a:rPr lang="en-CA" sz="4400" b="1" dirty="0" smtClean="0"/>
              <a:t>It all starts with :</a:t>
            </a:r>
            <a:endParaRPr lang="en-CA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50" y="1543050"/>
            <a:ext cx="9514750" cy="4895850"/>
          </a:xfrm>
        </p:spPr>
        <p:txBody>
          <a:bodyPr>
            <a:normAutofit fontScale="62500" lnSpcReduction="20000"/>
          </a:bodyPr>
          <a:lstStyle/>
          <a:p>
            <a:r>
              <a:rPr lang="en-CA" sz="5800" b="1" dirty="0" smtClean="0">
                <a:solidFill>
                  <a:srgbClr val="FFC000"/>
                </a:solidFill>
              </a:rPr>
              <a:t>The LCI website: lionsclubs.org</a:t>
            </a:r>
          </a:p>
          <a:p>
            <a:endParaRPr lang="en-CA" sz="5800" b="1" dirty="0" smtClean="0">
              <a:solidFill>
                <a:srgbClr val="FFC000"/>
              </a:solidFill>
            </a:endParaRPr>
          </a:p>
          <a:p>
            <a:r>
              <a:rPr lang="en-CA" sz="5800" b="1" dirty="0" smtClean="0">
                <a:solidFill>
                  <a:srgbClr val="FFC000"/>
                </a:solidFill>
              </a:rPr>
              <a:t>Click: Member Login</a:t>
            </a:r>
          </a:p>
          <a:p>
            <a:endParaRPr lang="en-CA" sz="5800" b="1" dirty="0" smtClean="0">
              <a:solidFill>
                <a:srgbClr val="FFC000"/>
              </a:solidFill>
            </a:endParaRPr>
          </a:p>
          <a:p>
            <a:r>
              <a:rPr lang="en-CA" sz="5800" b="1" dirty="0" smtClean="0">
                <a:solidFill>
                  <a:srgbClr val="FFC000"/>
                </a:solidFill>
              </a:rPr>
              <a:t>Let’s go to the various sign-in screens with:</a:t>
            </a:r>
          </a:p>
          <a:p>
            <a:pPr lvl="1"/>
            <a:r>
              <a:rPr lang="en-CA" sz="5800" b="1" dirty="0" smtClean="0">
                <a:solidFill>
                  <a:srgbClr val="FFC000"/>
                </a:solidFill>
              </a:rPr>
              <a:t>a tablet</a:t>
            </a:r>
          </a:p>
          <a:p>
            <a:pPr lvl="1"/>
            <a:r>
              <a:rPr lang="en-CA" sz="5800" b="1" dirty="0" smtClean="0">
                <a:solidFill>
                  <a:srgbClr val="FFC000"/>
                </a:solidFill>
              </a:rPr>
              <a:t>an </a:t>
            </a:r>
            <a:r>
              <a:rPr lang="en-CA" sz="5800" b="1" dirty="0" err="1" smtClean="0">
                <a:solidFill>
                  <a:srgbClr val="FFC000"/>
                </a:solidFill>
              </a:rPr>
              <a:t>iPAD</a:t>
            </a:r>
            <a:endParaRPr lang="en-CA" sz="5800" b="1" dirty="0" smtClean="0">
              <a:solidFill>
                <a:srgbClr val="FFC000"/>
              </a:solidFill>
            </a:endParaRPr>
          </a:p>
          <a:p>
            <a:pPr lvl="1"/>
            <a:r>
              <a:rPr lang="en-CA" sz="5800" b="1" dirty="0" smtClean="0">
                <a:solidFill>
                  <a:srgbClr val="FFC000"/>
                </a:solidFill>
              </a:rPr>
              <a:t>a laptop</a:t>
            </a:r>
          </a:p>
          <a:p>
            <a:pPr lvl="1"/>
            <a:endParaRPr lang="en-CA" sz="38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267670" y="666750"/>
            <a:ext cx="3370957" cy="5753100"/>
            <a:chOff x="3267670" y="666750"/>
            <a:chExt cx="3370957" cy="5753100"/>
          </a:xfrm>
        </p:grpSpPr>
        <p:pic>
          <p:nvPicPr>
            <p:cNvPr id="21" name="Picture 20" descr="Screenshot_20210214-11563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7670" y="666750"/>
              <a:ext cx="3370957" cy="575310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3482555" y="704850"/>
              <a:ext cx="1931335" cy="7464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50" y="1265767"/>
            <a:ext cx="2330450" cy="253153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CA" sz="4000" dirty="0" smtClean="0">
                <a:solidFill>
                  <a:srgbClr val="FFC000"/>
                </a:solidFill>
              </a:rPr>
              <a:t>Sign-in</a:t>
            </a:r>
          </a:p>
          <a:p>
            <a:pPr>
              <a:buNone/>
            </a:pPr>
            <a:r>
              <a:rPr lang="en-CA" sz="4000" dirty="0" smtClean="0">
                <a:solidFill>
                  <a:srgbClr val="FFC000"/>
                </a:solidFill>
              </a:rPr>
              <a:t>Screens</a:t>
            </a:r>
          </a:p>
          <a:p>
            <a:pPr>
              <a:buNone/>
            </a:pPr>
            <a:r>
              <a:rPr lang="en-CA" sz="4000" dirty="0" smtClean="0">
                <a:solidFill>
                  <a:srgbClr val="FFC000"/>
                </a:solidFill>
              </a:rPr>
              <a:t>using </a:t>
            </a:r>
          </a:p>
          <a:p>
            <a:pPr>
              <a:buNone/>
            </a:pPr>
            <a:r>
              <a:rPr lang="en-CA" sz="4000" dirty="0" smtClean="0">
                <a:solidFill>
                  <a:srgbClr val="FFC000"/>
                </a:solidFill>
              </a:rPr>
              <a:t>a tablet</a:t>
            </a:r>
            <a:endParaRPr lang="en-CA" sz="40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F32B0-427D-4061-9163-A4FCED1FB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149629" y="356559"/>
            <a:ext cx="1377724" cy="130628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992025" y="527854"/>
            <a:ext cx="3746499" cy="6086825"/>
            <a:chOff x="1992025" y="527854"/>
            <a:chExt cx="3746499" cy="6086825"/>
          </a:xfrm>
        </p:grpSpPr>
        <p:pic>
          <p:nvPicPr>
            <p:cNvPr id="7" name="Picture 6" descr="Screenshot_20210211-11012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2025" y="527854"/>
              <a:ext cx="3746499" cy="608682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2105890" y="593663"/>
              <a:ext cx="1645888" cy="7464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76218" y="630238"/>
            <a:ext cx="4114800" cy="5956300"/>
            <a:chOff x="4178301" y="469900"/>
            <a:chExt cx="3814166" cy="6057900"/>
          </a:xfrm>
        </p:grpSpPr>
        <p:pic>
          <p:nvPicPr>
            <p:cNvPr id="8" name="Picture 7" descr="Screenshot_20210211-11015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1950" y="469900"/>
              <a:ext cx="3580517" cy="605790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178301" y="2076091"/>
              <a:ext cx="990600" cy="71114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959350" y="587374"/>
            <a:ext cx="3852864" cy="5966629"/>
            <a:chOff x="4654550" y="492124"/>
            <a:chExt cx="3852864" cy="5966629"/>
          </a:xfrm>
        </p:grpSpPr>
        <p:pic>
          <p:nvPicPr>
            <p:cNvPr id="14" name="Picture 13" descr="Screenshot_20210211-110207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0614" y="492124"/>
              <a:ext cx="3606800" cy="5966629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654550" y="2686050"/>
              <a:ext cx="1624998" cy="28054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81642" y="446809"/>
            <a:ext cx="3597275" cy="6134100"/>
            <a:chOff x="4124921" y="406400"/>
            <a:chExt cx="3676054" cy="6273800"/>
          </a:xfrm>
        </p:grpSpPr>
        <p:pic>
          <p:nvPicPr>
            <p:cNvPr id="18" name="Picture 17" descr="Screenshot_20210211-11022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4921" y="406400"/>
              <a:ext cx="3676054" cy="627380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4787900" y="2540000"/>
              <a:ext cx="2349500" cy="9271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17229</TotalTime>
  <Words>368</Words>
  <Application>Microsoft Office PowerPoint</Application>
  <PresentationFormat>Custom</PresentationFormat>
  <Paragraphs>84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Celestial</vt:lpstr>
      <vt:lpstr>A-16  webinar  Using MyLION To Promote and Report Club Service Activities  </vt:lpstr>
      <vt:lpstr>Some notes to observe:</vt:lpstr>
      <vt:lpstr>Welcome remarks                - DG Glenn Conduit</vt:lpstr>
      <vt:lpstr>Agenda</vt:lpstr>
      <vt:lpstr>Session  objectives:</vt:lpstr>
      <vt:lpstr>What is MyLION?</vt:lpstr>
      <vt:lpstr>Have  you  used  MyLION  before ?  (Let’s  launch  poll #2)</vt:lpstr>
      <vt:lpstr>It all starts with :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Questions / Comments</vt:lpstr>
      <vt:lpstr>Session objectives:</vt:lpstr>
      <vt:lpstr>Poll # 3</vt:lpstr>
      <vt:lpstr>  Thank You 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orientation</dc:title>
  <dc:creator>Jean-Claude Lagrange</dc:creator>
  <cp:lastModifiedBy>Tim</cp:lastModifiedBy>
  <cp:revision>198</cp:revision>
  <dcterms:created xsi:type="dcterms:W3CDTF">2017-10-11T05:43:31Z</dcterms:created>
  <dcterms:modified xsi:type="dcterms:W3CDTF">2021-02-16T21:54:25Z</dcterms:modified>
</cp:coreProperties>
</file>